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8" r:id="rId2"/>
    <p:sldId id="276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7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7E53-2206-4838-A11F-05711B5541B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1147-9CCC-4F5C-8AFD-52918853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E2035-8DA4-9546-83A5-D8574D5037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9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0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4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 b="1"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</p:grpSp>
        </p:grpSp>
      </p:grp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18" y="6151419"/>
            <a:ext cx="1151465" cy="502663"/>
          </a:xfrm>
          <a:prstGeom prst="rect">
            <a:avLst/>
          </a:prstGeom>
        </p:spPr>
      </p:pic>
      <p:sp>
        <p:nvSpPr>
          <p:cNvPr id="13" name="Date Placeholder 2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87" y="5152430"/>
            <a:ext cx="10972800" cy="1831953"/>
          </a:xfrm>
        </p:spPr>
        <p:txBody>
          <a:bodyPr>
            <a:normAutofit/>
          </a:bodyPr>
          <a:lstStyle/>
          <a:p>
            <a:pPr lvl="1"/>
            <a:r>
              <a:rPr lang="en-US" sz="1850" b="1" dirty="0">
                <a:latin typeface="Century Gothic" charset="0"/>
                <a:ea typeface="Century Gothic" charset="0"/>
                <a:cs typeface="Century Gothic" charset="0"/>
              </a:rPr>
              <a:t>Microbiome </a:t>
            </a:r>
            <a:r>
              <a:rPr lang="en-US" sz="1850" dirty="0">
                <a:latin typeface="Century Gothic" charset="0"/>
                <a:ea typeface="Century Gothic" charset="0"/>
                <a:cs typeface="Century Gothic" charset="0"/>
              </a:rPr>
              <a:t>V3-V4 16S </a:t>
            </a:r>
            <a:r>
              <a:rPr lang="en-US" sz="1850" dirty="0" err="1">
                <a:latin typeface="Century Gothic" charset="0"/>
                <a:ea typeface="Century Gothic" charset="0"/>
                <a:cs typeface="Century Gothic" charset="0"/>
              </a:rPr>
              <a:t>rRNA</a:t>
            </a:r>
            <a:r>
              <a:rPr lang="en-US" sz="1850" dirty="0">
                <a:latin typeface="Century Gothic" charset="0"/>
                <a:ea typeface="Century Gothic" charset="0"/>
                <a:cs typeface="Century Gothic" charset="0"/>
              </a:rPr>
              <a:t> gene sequenced using 300bp PE chemistry on Illumina </a:t>
            </a:r>
            <a:r>
              <a:rPr lang="en-US" sz="1850" dirty="0" err="1">
                <a:latin typeface="Century Gothic" charset="0"/>
                <a:ea typeface="Century Gothic" charset="0"/>
                <a:cs typeface="Century Gothic" charset="0"/>
              </a:rPr>
              <a:t>MiSeq</a:t>
            </a:r>
            <a:endParaRPr lang="en-US" sz="185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1850" b="1" dirty="0">
                <a:latin typeface="Century Gothic" charset="0"/>
                <a:ea typeface="Century Gothic" charset="0"/>
                <a:cs typeface="Century Gothic" charset="0"/>
              </a:rPr>
              <a:t>Cytokines </a:t>
            </a:r>
            <a:r>
              <a:rPr lang="en-US" sz="1850" dirty="0" err="1">
                <a:latin typeface="Century Gothic" charset="0"/>
                <a:ea typeface="Century Gothic" charset="0"/>
                <a:cs typeface="Century Gothic" charset="0"/>
              </a:rPr>
              <a:t>Luminex</a:t>
            </a:r>
            <a:r>
              <a:rPr lang="en-US" sz="1850" dirty="0">
                <a:latin typeface="Century Gothic" charset="0"/>
                <a:ea typeface="Century Gothic" charset="0"/>
                <a:cs typeface="Century Gothic" charset="0"/>
              </a:rPr>
              <a:t> used to measure concentrations of 27 cytokines (inflammatory, adaptive, chemokines, growth factors, regulatory) </a:t>
            </a:r>
          </a:p>
          <a:p>
            <a:pPr lvl="1"/>
            <a:r>
              <a:rPr lang="en-US" sz="1850" b="1" dirty="0">
                <a:latin typeface="Century Gothic" charset="0"/>
                <a:ea typeface="Century Gothic" charset="0"/>
                <a:cs typeface="Century Gothic" charset="0"/>
              </a:rPr>
              <a:t>HIV cellular targets </a:t>
            </a:r>
            <a:r>
              <a:rPr lang="en-US" sz="1850" dirty="0">
                <a:latin typeface="Century Gothic" charset="0"/>
                <a:ea typeface="Century Gothic" charset="0"/>
                <a:cs typeface="Century Gothic" charset="0"/>
              </a:rPr>
              <a:t>Cells from cervical </a:t>
            </a:r>
            <a:r>
              <a:rPr lang="en-US" sz="1850" dirty="0" err="1">
                <a:latin typeface="Century Gothic" charset="0"/>
                <a:ea typeface="Century Gothic" charset="0"/>
                <a:cs typeface="Century Gothic" charset="0"/>
              </a:rPr>
              <a:t>cytobrushes</a:t>
            </a:r>
            <a:r>
              <a:rPr lang="en-US" sz="1850" dirty="0">
                <a:latin typeface="Century Gothic" charset="0"/>
                <a:ea typeface="Century Gothic" charset="0"/>
                <a:cs typeface="Century Gothic" charset="0"/>
              </a:rPr>
              <a:t> were stained ex vivo for CD4 T cell frequencies, activation, </a:t>
            </a:r>
            <a:r>
              <a:rPr lang="en-US" sz="1850" dirty="0" err="1">
                <a:latin typeface="Century Gothic" charset="0"/>
                <a:ea typeface="Century Gothic" charset="0"/>
                <a:cs typeface="Century Gothic" charset="0"/>
              </a:rPr>
              <a:t>coreceptor</a:t>
            </a:r>
            <a:r>
              <a:rPr lang="en-US" sz="1850" dirty="0">
                <a:latin typeface="Century Gothic" charset="0"/>
                <a:ea typeface="Century Gothic" charset="0"/>
                <a:cs typeface="Century Gothic" charset="0"/>
              </a:rPr>
              <a:t> expression, including Th17-like cells</a:t>
            </a: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631425" y="356379"/>
            <a:ext cx="11121726" cy="133584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1" kern="120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Contraceptive-induced changes in genital tract HIV-1 cellular targets and microbiota among women enrolled in the ECHO Trial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425" y="1692220"/>
            <a:ext cx="10951779" cy="8617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Heather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Jaspan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Rubina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Bunjun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Bryan Brown,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Ramla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F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Tanko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Maricianah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Onono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Gonasagrie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Nair,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Thesla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Palanee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-Phillips, Caitlin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Scoville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Kate Heller,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Shameem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Jaumdally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US" sz="1600" baseline="30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Smritee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Dabee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Hoyam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Gamieldien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Jared M.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Baeten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Steven E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Bosinger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Adam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Burgener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Jo-Ann Passmore, Renee Heffron. </a:t>
            </a:r>
            <a:endParaRPr lang="en-US" sz="1600" dirty="0">
              <a:latin typeface="Century Gothic" panose="020B0502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17539" y="2594209"/>
            <a:ext cx="8067895" cy="2545599"/>
            <a:chOff x="1359883" y="2053958"/>
            <a:chExt cx="9472233" cy="3764207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6096000" y="3496855"/>
              <a:ext cx="1" cy="5488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e 7"/>
            <p:cNvSpPr/>
            <p:nvPr/>
          </p:nvSpPr>
          <p:spPr>
            <a:xfrm rot="5400000">
              <a:off x="5987822" y="974212"/>
              <a:ext cx="634548" cy="5788640"/>
            </a:xfrm>
            <a:prstGeom prst="leftBrace">
              <a:avLst>
                <a:gd name="adj1" fmla="val 0"/>
                <a:gd name="adj2" fmla="val 5366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1118" y="2988753"/>
              <a:ext cx="6449764" cy="791397"/>
            </a:xfrm>
            <a:prstGeom prst="rect">
              <a:avLst/>
            </a:prstGeom>
            <a:solidFill>
              <a:srgbClr val="D4C1B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Randomized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(1:1:1 ratio)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9883" y="2053958"/>
              <a:ext cx="9472233" cy="791397"/>
            </a:xfrm>
            <a:prstGeom prst="rect">
              <a:avLst/>
            </a:prstGeom>
            <a:solidFill>
              <a:srgbClr val="D4C1B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Women co-enrolling in ECHO and ECHO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BioMech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studies at the Cape Town,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Johannesburg, and Kisumu sites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90904" y="4071123"/>
              <a:ext cx="2490932" cy="791397"/>
            </a:xfrm>
            <a:prstGeom prst="rect">
              <a:avLst/>
            </a:prstGeom>
            <a:solidFill>
              <a:srgbClr val="D4C1B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Copper IUD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(∼</a:t>
              </a:r>
              <a:r>
                <a:rPr lang="en-US" sz="1600" dirty="0">
                  <a:solidFill>
                    <a:prstClr val="black"/>
                  </a:solidFill>
                  <a:latin typeface="Century Gothic" charset="0"/>
                  <a:ea typeface="Century Gothic" charset="0"/>
                  <a:cs typeface="Century Gothic" charset="0"/>
                </a:rPr>
                <a:t>66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women)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9990" y="4018656"/>
              <a:ext cx="2490931" cy="864714"/>
            </a:xfrm>
            <a:prstGeom prst="rect">
              <a:avLst/>
            </a:prstGeom>
            <a:solidFill>
              <a:srgbClr val="D4C1B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DMPA-IM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(∼66 women)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50536" y="4045725"/>
              <a:ext cx="2490931" cy="864714"/>
            </a:xfrm>
            <a:prstGeom prst="rect">
              <a:avLst/>
            </a:prstGeom>
            <a:solidFill>
              <a:srgbClr val="D4C1B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LNG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I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mplant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(∼</a:t>
              </a:r>
              <a:r>
                <a:rPr lang="en-US" sz="1600" dirty="0">
                  <a:solidFill>
                    <a:prstClr val="black"/>
                  </a:solidFill>
                  <a:latin typeface="Century Gothic" charset="0"/>
                  <a:ea typeface="Century Gothic" charset="0"/>
                  <a:cs typeface="Century Gothic" charset="0"/>
                </a:rPr>
                <a:t>66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women)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9883" y="4953451"/>
              <a:ext cx="9472233" cy="864714"/>
            </a:xfrm>
            <a:prstGeom prst="rect">
              <a:avLst/>
            </a:prstGeom>
            <a:solidFill>
              <a:srgbClr val="D4C1B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Time points: Enrollment (pre-contraception) and month-1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(post contraception)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1536E0D-91F5-2849-8D7A-31E8F82486B8}"/>
              </a:ext>
            </a:extLst>
          </p:cNvPr>
          <p:cNvSpPr/>
          <p:nvPr/>
        </p:nvSpPr>
        <p:spPr>
          <a:xfrm>
            <a:off x="9169758" y="3309309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Funding: </a:t>
            </a:r>
            <a:r>
              <a:rPr lang="en-US" dirty="0">
                <a:latin typeface="Century Gothic" panose="020B0502020202020204" pitchFamily="34" charset="0"/>
                <a:ea typeface="Century Gothic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01 HD089831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22090" y="448717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Changes in HIV cellular targets and inflammation induced by contraceptive initiation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D6324BC-8B62-794D-B920-1CF536646C44}"/>
              </a:ext>
            </a:extLst>
          </p:cNvPr>
          <p:cNvSpPr txBox="1">
            <a:spLocks/>
          </p:cNvSpPr>
          <p:nvPr/>
        </p:nvSpPr>
        <p:spPr>
          <a:xfrm>
            <a:off x="1016257" y="5833220"/>
            <a:ext cx="9837389" cy="38420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1" kern="120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buFont typeface="Arial" charset="0"/>
              <a:buChar char="•"/>
            </a:pPr>
            <a:r>
              <a:rPr lang="en-ZA" sz="24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 change in genital inflammation </a:t>
            </a:r>
            <a:r>
              <a:rPr lang="en-ZA" sz="2400" dirty="0" smtClean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with contraceptive initiation</a:t>
            </a:r>
            <a:endParaRPr lang="en-ZA" sz="2400" dirty="0">
              <a:solidFill>
                <a:schemeClr val="accent3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ZA" sz="2400" dirty="0">
                <a:solidFill>
                  <a:schemeClr val="accent3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DMPA-IM induced a significant increase in Th17-like cells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19157" y="1747549"/>
            <a:ext cx="3616735" cy="3251270"/>
            <a:chOff x="5455657" y="1747549"/>
            <a:chExt cx="3616735" cy="3251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91BA4D-A257-3A42-BF8E-410F1BF0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5657" y="1747549"/>
              <a:ext cx="3568148" cy="29328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96284" y="4475599"/>
              <a:ext cx="28761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Cu IUD</a:t>
              </a:r>
              <a:r>
                <a:rPr lang="en-US" sz="1400" b="1" dirty="0">
                  <a:solidFill>
                    <a:srgbClr val="0432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DMPA-IM </a:t>
              </a:r>
              <a:r>
                <a:rPr lang="en-US" sz="1400" b="1" dirty="0">
                  <a:solidFill>
                    <a:srgbClr val="00B05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LNG-Implant</a:t>
              </a:r>
              <a:endParaRPr lang="en-US" sz="1400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r>
                <a:rPr lang="en-US" sz="1400" b="1" dirty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05080" y="4319638"/>
            <a:ext cx="163125" cy="17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 err="1"/>
          </a:p>
        </p:txBody>
      </p:sp>
      <p:grpSp>
        <p:nvGrpSpPr>
          <p:cNvPr id="7" name="Group 6"/>
          <p:cNvGrpSpPr/>
          <p:nvPr/>
        </p:nvGrpSpPr>
        <p:grpSpPr>
          <a:xfrm>
            <a:off x="8846820" y="1747549"/>
            <a:ext cx="3039693" cy="3287714"/>
            <a:chOff x="8832633" y="1767335"/>
            <a:chExt cx="3038090" cy="34028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3B9FD6-68A5-2347-B239-3975EE11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2633" y="1767335"/>
              <a:ext cx="3038090" cy="29309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44808" y="4495384"/>
              <a:ext cx="484428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Cu-</a:t>
              </a:r>
            </a:p>
            <a:p>
              <a:r>
                <a:rPr lang="en-US" sz="1300" b="1" dirty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IUD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66111" y="4495384"/>
              <a:ext cx="877170" cy="4924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432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DMPA</a:t>
              </a:r>
            </a:p>
            <a:p>
              <a:pPr algn="ctr"/>
              <a:r>
                <a:rPr lang="en-US" sz="1300" b="1" dirty="0">
                  <a:solidFill>
                    <a:srgbClr val="0432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-IM</a:t>
              </a:r>
              <a:endParaRPr lang="en-US" sz="13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38401" y="4477664"/>
              <a:ext cx="798616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0B05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LNG-</a:t>
              </a:r>
            </a:p>
            <a:p>
              <a:pPr algn="ctr"/>
              <a:r>
                <a:rPr lang="en-US" sz="1300" b="1" dirty="0">
                  <a:solidFill>
                    <a:srgbClr val="00B050"/>
                  </a:solidFill>
                  <a:latin typeface="Century Gothic" charset="0"/>
                  <a:ea typeface="Century Gothic" charset="0"/>
                  <a:cs typeface="Century Gothic" charset="0"/>
                </a:rPr>
                <a:t>Implant</a:t>
              </a:r>
              <a:endParaRPr lang="en-US" sz="1300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/>
              <a:endParaRPr lang="en-US" sz="1300" dirty="0" err="1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42" y="1761302"/>
            <a:ext cx="5657273" cy="32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48190" y="1333501"/>
            <a:ext cx="5558745" cy="4119976"/>
            <a:chOff x="5612484" y="1313049"/>
            <a:chExt cx="5279902" cy="40025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2484" y="1313049"/>
              <a:ext cx="5279902" cy="400250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29E7FB-1093-1F4D-9CCF-BBF9E3A06D43}"/>
                </a:ext>
              </a:extLst>
            </p:cNvPr>
            <p:cNvSpPr txBox="1"/>
            <p:nvPr/>
          </p:nvSpPr>
          <p:spPr>
            <a:xfrm>
              <a:off x="9858422" y="2319889"/>
              <a:ext cx="932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entury Gothic" charset="0"/>
                  <a:ea typeface="Century Gothic" charset="0"/>
                  <a:cs typeface="Century Gothic" charset="0"/>
                </a:rPr>
                <a:t>P=0.021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4860" y="309073"/>
            <a:ext cx="11459331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Changes in vaginal microbiota induced by contraceptive initiation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813" y="1670639"/>
            <a:ext cx="4340108" cy="3593067"/>
            <a:chOff x="4596794" y="418774"/>
            <a:chExt cx="7422960" cy="62769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5649F6-230A-AB41-A27B-EACE21AE6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6794" y="418774"/>
              <a:ext cx="7287036" cy="590582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24623" y="981974"/>
              <a:ext cx="1936761" cy="292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charset="0"/>
                  <a:ea typeface="Century Gothic" charset="0"/>
                  <a:cs typeface="Century Gothic" charset="0"/>
                </a:rPr>
                <a:t>P=0.026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6200" y="653796"/>
              <a:ext cx="2306979" cy="282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charset="0"/>
                  <a:ea typeface="Century Gothic" charset="0"/>
                  <a:cs typeface="Century Gothic" charset="0"/>
                </a:rPr>
                <a:t>P=0.054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2575" y="6115051"/>
              <a:ext cx="1790700" cy="56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Cu-IUD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9757" y="6104239"/>
              <a:ext cx="1903947" cy="59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DMPA-IM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54339" y="6104239"/>
              <a:ext cx="2465415" cy="56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LNG-Implant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39813" y="3491645"/>
            <a:ext cx="1038273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Copper IUD induced an increase in vaginal alpha diversity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Arm explained a significant portion of the inter-sample variation, with diverse anaerobic communities being more prevalent among women assigned to Copper IUD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198" y="5672042"/>
            <a:ext cx="997444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Conclusion: Despite ECHO findings of no significant differences in HIV-1 incidence across arms, we found differences in HIV-1 target cells and vaginal microbiota that may have implications for women’s health globally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823179" y="20276914"/>
            <a:ext cx="1362731" cy="32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P-0.025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22" y="25996263"/>
            <a:ext cx="9650556" cy="7315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1053B-26BF-3E44-B700-4BAD209B3876}"/>
              </a:ext>
            </a:extLst>
          </p:cNvPr>
          <p:cNvSpPr txBox="1"/>
          <p:nvPr/>
        </p:nvSpPr>
        <p:spPr>
          <a:xfrm rot="16200000">
            <a:off x="-628554" y="3211422"/>
            <a:ext cx="27865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Shannon alpha diversity</a:t>
            </a:r>
          </a:p>
        </p:txBody>
      </p:sp>
    </p:spTree>
    <p:extLst>
      <p:ext uri="{BB962C8B-B14F-4D97-AF65-F5344CB8AC3E}">
        <p14:creationId xmlns:p14="http://schemas.microsoft.com/office/powerpoint/2010/main" val="8121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Presentation on brainstorming">
  <a:themeElements>
    <a:clrScheme name="Custom 1">
      <a:dk1>
        <a:sysClr val="windowText" lastClr="000000"/>
      </a:dk1>
      <a:lt1>
        <a:sysClr val="window" lastClr="FFFFFF"/>
      </a:lt1>
      <a:dk2>
        <a:srgbClr val="4A2249"/>
      </a:dk2>
      <a:lt2>
        <a:srgbClr val="EAE5EB"/>
      </a:lt2>
      <a:accent1>
        <a:srgbClr val="2F2F2F"/>
      </a:accent1>
      <a:accent2>
        <a:srgbClr val="632E62"/>
      </a:accent2>
      <a:accent3>
        <a:srgbClr val="B969B8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HO ppt template with acknowledgment_05 Nov 2015" id="{92FC3F45-DA57-46EC-9060-D9AD1F5D40E2}" vid="{B7287847-66F1-4000-A616-7CEA4877FA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315</Words>
  <Application>Microsoft Office PowerPoint</Application>
  <PresentationFormat>Widescreen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 2</vt:lpstr>
      <vt:lpstr>2_Presentation on brainstorming</vt:lpstr>
      <vt:lpstr>PowerPoint Presentation</vt:lpstr>
      <vt:lpstr>Changes in HIV cellular targets and inflammation induced by contraceptive initiation</vt:lpstr>
      <vt:lpstr>Changes in vaginal microbiota induced by contraceptive initiation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 Investigators’ Meeting</dc:title>
  <dc:subject/>
  <dc:creator>Renee Heffron</dc:creator>
  <cp:keywords/>
  <dc:description/>
  <cp:lastModifiedBy>Media</cp:lastModifiedBy>
  <cp:revision>90</cp:revision>
  <dcterms:created xsi:type="dcterms:W3CDTF">2019-06-18T14:44:16Z</dcterms:created>
  <dcterms:modified xsi:type="dcterms:W3CDTF">2019-07-23T15:16:07Z</dcterms:modified>
  <cp:category/>
</cp:coreProperties>
</file>